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8" r:id="rId12"/>
    <p:sldId id="285" r:id="rId13"/>
    <p:sldId id="292" r:id="rId14"/>
    <p:sldId id="286" r:id="rId15"/>
    <p:sldId id="293" r:id="rId16"/>
    <p:sldId id="287" r:id="rId17"/>
    <p:sldId id="294" r:id="rId18"/>
    <p:sldId id="295" r:id="rId19"/>
    <p:sldId id="289" r:id="rId20"/>
    <p:sldId id="288" r:id="rId21"/>
    <p:sldId id="290" r:id="rId22"/>
    <p:sldId id="291" r:id="rId23"/>
    <p:sldId id="266" r:id="rId24"/>
    <p:sldId id="272" r:id="rId25"/>
    <p:sldId id="273" r:id="rId26"/>
    <p:sldId id="296" r:id="rId27"/>
    <p:sldId id="297" r:id="rId28"/>
    <p:sldId id="277" r:id="rId29"/>
    <p:sldId id="278" r:id="rId30"/>
    <p:sldId id="280" r:id="rId31"/>
    <p:sldId id="279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cs typeface="SolaimanLipi" pitchFamily="65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মোঃ মঞ্জুর-ই-এলাহী, </a:t>
            </a:r>
            <a:r>
              <a:rPr kumimoji="0" lang="bn-B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প্রভাষক, কম্পিউটার শিক্ষা, নওয়াবেঁকী মহাবিদ্যালয়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61F3C3-9C73-4A84-9F74-685396D70D55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66D9A-062B-4C4E-9EE1-559CD6CBA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ea typeface="+mn-ea"/>
                <a:cs typeface="SolaimanLipi" pitchFamily="65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1028163"/>
            <a:ext cx="9144000" cy="1588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538733"/>
            <a:ext cx="9144000" cy="1588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9076"/>
            <a:ext cx="5181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SolaimanLipi" pitchFamily="65" charset="0"/>
                <a:cs typeface="SolaimanLipi" pitchFamily="65" charset="0"/>
              </a:defRPr>
            </a:lvl1pPr>
          </a:lstStyle>
          <a:p>
            <a:r>
              <a:rPr lang="bn-BD" sz="1400" dirty="0" smtClean="0">
                <a:solidFill>
                  <a:srgbClr val="003300"/>
                </a:solidFill>
              </a:rPr>
              <a:t>মোঃ মঞ্জুর-ই-এলাহী, </a:t>
            </a:r>
            <a:r>
              <a:rPr lang="bn-BD" dirty="0" smtClean="0">
                <a:solidFill>
                  <a:srgbClr val="002060"/>
                </a:solidFill>
              </a:rPr>
              <a:t>প্রভাষক, কম্পিউটার শিক্ষা, নওয়াবেঁকী মহাবিদ্যালয়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4.xml"/><Relationship Id="rId3" Type="http://schemas.openxmlformats.org/officeDocument/2006/relationships/slide" Target="slide10.xml"/><Relationship Id="rId7" Type="http://schemas.openxmlformats.org/officeDocument/2006/relationships/slide" Target="slide31.xml"/><Relationship Id="rId12" Type="http://schemas.openxmlformats.org/officeDocument/2006/relationships/slide" Target="slide28.xml"/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9.xml"/><Relationship Id="rId5" Type="http://schemas.openxmlformats.org/officeDocument/2006/relationships/slide" Target="slide29.xml"/><Relationship Id="rId15" Type="http://schemas.openxmlformats.org/officeDocument/2006/relationships/hyperlink" Target="file:///O:\Fonts.rar" TargetMode="External"/><Relationship Id="rId10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5.xml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nformation_techn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610"/>
            <a:ext cx="9144000" cy="5486400"/>
          </a:xfrm>
          <a:prstGeom prst="rect">
            <a:avLst/>
          </a:prstGeom>
        </p:spPr>
      </p:pic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618516" y="384399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618516" y="299758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প্রথম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618516" y="470682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6618516" y="51276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6618516" y="5576668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6618516" y="60080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6618516" y="2562664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152400"/>
            <a:ext cx="2209800" cy="735048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সূচিপত্র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6632584" y="169281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6608308" y="341728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Rounded Rectangle 20">
            <a:hlinkClick r:id="rId12" action="ppaction://hlinksldjump"/>
          </p:cNvPr>
          <p:cNvSpPr/>
          <p:nvPr/>
        </p:nvSpPr>
        <p:spPr>
          <a:xfrm>
            <a:off x="6615332" y="427775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>
          <a:xfrm>
            <a:off x="6629400" y="2127740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6" name="Rounded Rectangle 25">
            <a:hlinkClick r:id="rId14" action="ppaction://hlinksldjump"/>
          </p:cNvPr>
          <p:cNvSpPr/>
          <p:nvPr/>
        </p:nvSpPr>
        <p:spPr>
          <a:xfrm>
            <a:off x="6629400" y="1241476"/>
            <a:ext cx="2209800" cy="381000"/>
          </a:xfrm>
          <a:prstGeom prst="roundRect">
            <a:avLst>
              <a:gd name="adj" fmla="val 4613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itle 17"/>
          <p:cNvSpPr txBox="1">
            <a:spLocks/>
          </p:cNvSpPr>
          <p:nvPr/>
        </p:nvSpPr>
        <p:spPr>
          <a:xfrm>
            <a:off x="-2046516" y="22066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hlinkClick r:id="rId15" action="ppaction://hlinkfile"/>
          </p:cNvPr>
          <p:cNvSpPr txBox="1"/>
          <p:nvPr/>
        </p:nvSpPr>
        <p:spPr>
          <a:xfrm>
            <a:off x="76200" y="5867400"/>
            <a:ext cx="52578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 If Font Problem Please install this font 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SolaimanLipi</a:t>
            </a:r>
            <a:r>
              <a:rPr lang="en-US" sz="2000" b="1" dirty="0" smtClean="0">
                <a:solidFill>
                  <a:schemeClr val="bg1"/>
                </a:solidFill>
              </a:rPr>
              <a:t>,  </a:t>
            </a:r>
            <a:r>
              <a:rPr lang="en-US" sz="2000" b="1" dirty="0" err="1" smtClean="0">
                <a:solidFill>
                  <a:schemeClr val="bg1"/>
                </a:solidFill>
              </a:rPr>
              <a:t>Nikosh</a:t>
            </a:r>
            <a:r>
              <a:rPr lang="en-US" sz="2000" b="1" dirty="0" smtClean="0">
                <a:solidFill>
                  <a:schemeClr val="bg1"/>
                </a:solidFill>
              </a:rPr>
              <a:t> BAN,  Times New Roman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  <p:bldP spid="15" grpId="0" animBg="1"/>
      <p:bldP spid="16" grpId="0" build="p" animBg="1"/>
      <p:bldP spid="20" grpId="0" build="p" animBg="1"/>
      <p:bldP spid="21" grpId="0" build="p" animBg="1"/>
      <p:bldP spid="25" grpId="0" build="p" animBg="1"/>
      <p:bldP spid="2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04" y="1081548"/>
            <a:ext cx="3050458" cy="2804652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323" y="171233"/>
            <a:ext cx="4114800" cy="685800"/>
          </a:xfrm>
          <a:effectLst>
            <a:outerShdw dist="35921" dir="2700000" algn="ctr" rotWithShape="0">
              <a:srgbClr val="FF9900"/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(Data)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45670"/>
            <a:ext cx="6096000" cy="4724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সুনিদির্ষ্ট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আউটপুট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ফলাফল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পাওয়ার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জন্য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প্রসেসিংয়ে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ব্যবহৃত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কাঁচামাল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সমূহকে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বলে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একটি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ধারণা</a:t>
            </a: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ক্ষু্দ্রতম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এককই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হচ্ছে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Datum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শব্দের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বহুবচন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 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যার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Fact, Idea, Object, Condition, Situation </a:t>
            </a:r>
            <a:r>
              <a:rPr lang="en-US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ইত্যাদির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pc="-15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pc="-15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10457" y="1069595"/>
            <a:ext cx="3828143" cy="730446"/>
            <a:chOff x="288" y="2352"/>
            <a:chExt cx="4914" cy="489"/>
          </a:xfrm>
        </p:grpSpPr>
        <p:pic>
          <p:nvPicPr>
            <p:cNvPr id="7" name="Picture 20" descr="led_square_oran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led_square_gre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424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/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ডেটি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বা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উপাত্ত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কী</a:t>
              </a:r>
              <a:endPara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05" y="3886200"/>
            <a:ext cx="3048000" cy="2583870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" y="3581400"/>
            <a:ext cx="2960139" cy="2855298"/>
          </a:xfrm>
        </p:spPr>
      </p:pic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600200" y="1981200"/>
            <a:ext cx="5791200" cy="538163"/>
            <a:chOff x="1008" y="1008"/>
            <a:chExt cx="3648" cy="339"/>
          </a:xfrm>
        </p:grpSpPr>
        <p:sp>
          <p:nvSpPr>
            <p:cNvPr id="5" name="Freeform 32"/>
            <p:cNvSpPr>
              <a:spLocks/>
            </p:cNvSpPr>
            <p:nvPr/>
          </p:nvSpPr>
          <p:spPr bwMode="auto">
            <a:xfrm>
              <a:off x="1008" y="1008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 rot="10800000" flipV="1">
              <a:off x="2832" y="1011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505200" y="1447800"/>
            <a:ext cx="1981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96300"/>
              </a:gs>
              <a:gs pos="50000">
                <a:srgbClr val="9ED600"/>
              </a:gs>
              <a:gs pos="100000">
                <a:srgbClr val="496300"/>
              </a:gs>
            </a:gsLst>
            <a:lin ang="5400000" scaled="1"/>
          </a:gradFill>
          <a:ln w="28575">
            <a:solidFill>
              <a:srgbClr val="759E00"/>
            </a:solidFill>
            <a:round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ডাটা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838200" y="2532063"/>
            <a:ext cx="1600200" cy="592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নিউমোরিক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690938" y="2520950"/>
            <a:ext cx="16764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অ-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নিউমেরিক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781800" y="2520950"/>
            <a:ext cx="15240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বুলিয়ান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1400"/>
            <a:ext cx="2857500" cy="2855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61" y="3581400"/>
            <a:ext cx="2874414" cy="2855298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362200" y="152400"/>
            <a:ext cx="4114800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ডেটার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শ্রেণীবিভাগ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13" y="1073508"/>
            <a:ext cx="3527821" cy="3498492"/>
          </a:xfrm>
        </p:spPr>
      </p:pic>
      <p:grpSp>
        <p:nvGrpSpPr>
          <p:cNvPr id="4" name="Group 3"/>
          <p:cNvGrpSpPr/>
          <p:nvPr/>
        </p:nvGrpSpPr>
        <p:grpSpPr>
          <a:xfrm>
            <a:off x="818565" y="1447800"/>
            <a:ext cx="4756048" cy="685805"/>
            <a:chOff x="1968446" y="409680"/>
            <a:chExt cx="6067236" cy="685805"/>
          </a:xfrm>
        </p:grpSpPr>
        <p:sp>
          <p:nvSpPr>
            <p:cNvPr id="6" name="Pentagon 5"/>
            <p:cNvSpPr/>
            <p:nvPr/>
          </p:nvSpPr>
          <p:spPr>
            <a:xfrm rot="10800000">
              <a:off x="1968446" y="409680"/>
              <a:ext cx="6067236" cy="68580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2139897" y="409680"/>
              <a:ext cx="5895785" cy="68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073" tIns="121920" rIns="227584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নিউমেরিক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Numaric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ডেটা</a:t>
              </a:r>
              <a:endParaRPr lang="en-US" sz="3200" b="1" kern="1200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4636" y="1191271"/>
            <a:ext cx="1184564" cy="11709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2675" y="2362200"/>
            <a:ext cx="5441938" cy="3943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ডাটা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পরিমাণ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সংখ্যা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প্রকাশ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তাদেরকে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নিউমেরিক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নিউমেরিক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ডেটাকে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প্রধানতঃ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দুইভাগে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ভাগ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Integer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পূর্ণ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সংখ্যা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ভগ্নাংশ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সংখ্যা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323" y="171233"/>
            <a:ext cx="4114800" cy="685800"/>
          </a:xfrm>
          <a:effectLst>
            <a:outerShdw dist="35921" dir="2700000" algn="ctr" rotWithShape="0">
              <a:srgbClr val="FF9900"/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(Data)</a:t>
            </a: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1233"/>
            <a:ext cx="7315199" cy="685800"/>
          </a:xfrm>
          <a:effectLst>
            <a:outerShdw dist="35921" dir="2700000" algn="ctr" rotWithShape="0">
              <a:srgbClr val="FF9900"/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নিউমেরিক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(Numeric Data)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2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1401104"/>
            <a:ext cx="4577779" cy="685805"/>
            <a:chOff x="1968446" y="2362197"/>
            <a:chExt cx="6067236" cy="685805"/>
          </a:xfrm>
        </p:grpSpPr>
        <p:sp>
          <p:nvSpPr>
            <p:cNvPr id="6" name="Pentagon 5"/>
            <p:cNvSpPr/>
            <p:nvPr/>
          </p:nvSpPr>
          <p:spPr>
            <a:xfrm rot="10800000">
              <a:off x="1968446" y="2362197"/>
              <a:ext cx="6067236" cy="68580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2139897" y="2362197"/>
              <a:ext cx="5895785" cy="68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073" tIns="121920" rIns="227584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অ-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নিউমেরিক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Numaric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ডেটা</a:t>
              </a:r>
              <a:endParaRPr lang="en-US" sz="3200" b="1" kern="1200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-13854" y="1191266"/>
            <a:ext cx="1156854" cy="109473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4" y="2286000"/>
            <a:ext cx="5546072" cy="40687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ডাটা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পরিমাণ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সংখ্যা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প্রকাশ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তাদেরকে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নিউমেরিক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নিউমেরিক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ক্যারেক্টার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M,Y,a,c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স্ট্রিং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Dhaka, Khulna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অবজেক্ট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শব্দ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76" y="1066800"/>
            <a:ext cx="3537714" cy="3505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323" y="171233"/>
            <a:ext cx="4114800" cy="685800"/>
          </a:xfrm>
          <a:effectLst>
            <a:outerShdw dist="35921" dir="2700000" algn="ctr" rotWithShape="0">
              <a:srgbClr val="FF9900"/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(Data)</a:t>
            </a: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9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171233"/>
            <a:ext cx="8534400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অ-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নিউমেরিক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(Non-Numeric Data)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7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" y="2438400"/>
            <a:ext cx="5619282" cy="4267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শুধুমাত্র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অবস্থা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যেমন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মিথ্যা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হ্যাঁ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বুলিয়ান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লজিক্যাল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0418" y="1324896"/>
            <a:ext cx="5215086" cy="685805"/>
            <a:chOff x="1968446" y="4314714"/>
            <a:chExt cx="6067236" cy="685805"/>
          </a:xfrm>
        </p:grpSpPr>
        <p:sp>
          <p:nvSpPr>
            <p:cNvPr id="6" name="Pentagon 5"/>
            <p:cNvSpPr/>
            <p:nvPr/>
          </p:nvSpPr>
          <p:spPr>
            <a:xfrm rot="10800000">
              <a:off x="1968446" y="4314714"/>
              <a:ext cx="6067236" cy="68580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 rot="21600000">
              <a:off x="2139897" y="4314714"/>
              <a:ext cx="5895785" cy="68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073" tIns="121920" rIns="227584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বুলিয়ান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 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বা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  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লজিক্যাল</a:t>
              </a:r>
              <a:r>
                <a:rPr lang="en-US" sz="3200" b="1" kern="1200" spc="-3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(Boolean) </a:t>
              </a:r>
              <a:r>
                <a:rPr lang="en-US" sz="3200" b="1" kern="1200" spc="-3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anose="02000500020000020004" pitchFamily="2" charset="0"/>
                  <a:cs typeface="SolaimanLipi" panose="02000500020000020004" pitchFamily="2" charset="0"/>
                </a:rPr>
                <a:t>ডেটা</a:t>
              </a:r>
              <a:endParaRPr lang="en-US" sz="3200" b="1" kern="1200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0784" y="1073506"/>
            <a:ext cx="1198416" cy="121249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82" y="1065932"/>
            <a:ext cx="3418398" cy="2820268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323" y="171233"/>
            <a:ext cx="4114800" cy="685800"/>
          </a:xfrm>
          <a:effectLst>
            <a:outerShdw dist="35921" dir="2700000" algn="ctr" rotWithShape="0">
              <a:srgbClr val="FF9900"/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(Data)</a:t>
            </a: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3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171233"/>
            <a:ext cx="7315199" cy="685800"/>
          </a:xfrm>
          <a:prstGeom prst="rect">
            <a:avLst/>
          </a:prstGeom>
          <a:effectLst>
            <a:outerShdw dist="35921" dir="2700000" algn="ctr" rotWithShape="0">
              <a:srgbClr val="FF99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বুলিয়ান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(Boolean Data)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5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38300" y="83403"/>
            <a:ext cx="5867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8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6047" y="97136"/>
            <a:ext cx="42823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ডেটার</a:t>
            </a:r>
            <a:r>
              <a:rPr lang="bn-BD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শ্রেণী বিভাগ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059359"/>
            <a:ext cx="861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এক নজরে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ডেটার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শ্রেণী বিভাগ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 flipH="1">
            <a:off x="4326731" y="3368675"/>
            <a:ext cx="3233738" cy="842963"/>
            <a:chOff x="2613" y="2838"/>
            <a:chExt cx="2400" cy="531"/>
          </a:xfrm>
        </p:grpSpPr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2613" y="2838"/>
              <a:ext cx="2160" cy="51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3792" y="3015"/>
              <a:ext cx="981" cy="318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auto">
            <a:xfrm>
              <a:off x="4773" y="3138"/>
              <a:ext cx="240" cy="231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1600200" y="2181225"/>
            <a:ext cx="5791200" cy="538163"/>
            <a:chOff x="1008" y="1008"/>
            <a:chExt cx="3648" cy="339"/>
          </a:xfrm>
        </p:grpSpPr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1008" y="1008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 rot="10800000" flipV="1">
              <a:off x="2832" y="1011"/>
              <a:ext cx="1824" cy="336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2832" y="1152"/>
              <a:ext cx="0" cy="19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3505200" y="1800225"/>
            <a:ext cx="1981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96300"/>
              </a:gs>
              <a:gs pos="50000">
                <a:srgbClr val="9ED600"/>
              </a:gs>
              <a:gs pos="100000">
                <a:srgbClr val="496300"/>
              </a:gs>
            </a:gsLst>
            <a:lin ang="5400000" scaled="1"/>
          </a:gradFill>
          <a:ln w="28575">
            <a:solidFill>
              <a:srgbClr val="759E00"/>
            </a:solidFill>
            <a:round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ডেটা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41556" y="2808288"/>
            <a:ext cx="1905000" cy="592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নিউমেরিক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ডেটা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352800" y="2797175"/>
            <a:ext cx="2328863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অ-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নিউমেরিক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ডেটা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6508956" y="2797175"/>
            <a:ext cx="175260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বুলিয়ান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ডেটা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3429000" y="4200525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ক্যারেক্টার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8" name="AutoShape 55"/>
          <p:cNvSpPr>
            <a:spLocks noChangeArrowheads="1"/>
          </p:cNvSpPr>
          <p:nvPr/>
        </p:nvSpPr>
        <p:spPr bwMode="auto">
          <a:xfrm>
            <a:off x="5305425" y="421005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স্ট্রিং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7162800" y="4210050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অবজেক্ট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utoShape 54"/>
          <p:cNvSpPr>
            <a:spLocks noChangeArrowheads="1"/>
          </p:cNvSpPr>
          <p:nvPr/>
        </p:nvSpPr>
        <p:spPr bwMode="auto">
          <a:xfrm>
            <a:off x="5163040" y="5437236"/>
            <a:ext cx="974744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ছবি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2" name="AutoShape 55"/>
          <p:cNvSpPr>
            <a:spLocks noChangeArrowheads="1"/>
          </p:cNvSpPr>
          <p:nvPr/>
        </p:nvSpPr>
        <p:spPr bwMode="auto">
          <a:xfrm>
            <a:off x="6035656" y="5884608"/>
            <a:ext cx="974744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গ্রাফিক্স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3" name="AutoShape 56"/>
          <p:cNvSpPr>
            <a:spLocks noChangeArrowheads="1"/>
          </p:cNvSpPr>
          <p:nvPr/>
        </p:nvSpPr>
        <p:spPr bwMode="auto">
          <a:xfrm>
            <a:off x="7102456" y="5390532"/>
            <a:ext cx="974744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অডিও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>
            <a:off x="8054380" y="5884608"/>
            <a:ext cx="974744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ভিডিও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38799" y="4642976"/>
            <a:ext cx="2895601" cy="1223964"/>
            <a:chOff x="5638799" y="4642976"/>
            <a:chExt cx="2895601" cy="1223964"/>
          </a:xfrm>
        </p:grpSpPr>
        <p:sp>
          <p:nvSpPr>
            <p:cNvPr id="7" name="Freeform 36"/>
            <p:cNvSpPr>
              <a:spLocks/>
            </p:cNvSpPr>
            <p:nvPr/>
          </p:nvSpPr>
          <p:spPr bwMode="auto">
            <a:xfrm>
              <a:off x="5638799" y="4642976"/>
              <a:ext cx="2228903" cy="618331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6523515" y="4960683"/>
              <a:ext cx="1344188" cy="855663"/>
            </a:xfrm>
            <a:custGeom>
              <a:avLst/>
              <a:gdLst>
                <a:gd name="T0" fmla="*/ 768 w 770"/>
                <a:gd name="T1" fmla="*/ 0 h 539"/>
                <a:gd name="T2" fmla="*/ 770 w 770"/>
                <a:gd name="T3" fmla="*/ 90 h 539"/>
                <a:gd name="T4" fmla="*/ 2 w 770"/>
                <a:gd name="T5" fmla="*/ 90 h 539"/>
                <a:gd name="T6" fmla="*/ 0 w 770"/>
                <a:gd name="T7" fmla="*/ 539 h 5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"/>
                <a:gd name="T13" fmla="*/ 0 h 539"/>
                <a:gd name="T14" fmla="*/ 770 w 770"/>
                <a:gd name="T15" fmla="*/ 539 h 5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" h="539">
                  <a:moveTo>
                    <a:pt x="768" y="0"/>
                  </a:moveTo>
                  <a:lnTo>
                    <a:pt x="770" y="90"/>
                  </a:lnTo>
                  <a:lnTo>
                    <a:pt x="2" y="90"/>
                  </a:lnTo>
                  <a:lnTo>
                    <a:pt x="0" y="539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7853261" y="4981115"/>
              <a:ext cx="681139" cy="885825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>
              <a:off x="7526910" y="4803933"/>
              <a:ext cx="341098" cy="585354"/>
            </a:xfrm>
            <a:custGeom>
              <a:avLst/>
              <a:gdLst>
                <a:gd name="T0" fmla="*/ 768 w 770"/>
                <a:gd name="T1" fmla="*/ 0 h 539"/>
                <a:gd name="T2" fmla="*/ 770 w 770"/>
                <a:gd name="T3" fmla="*/ 90 h 539"/>
                <a:gd name="T4" fmla="*/ 2 w 770"/>
                <a:gd name="T5" fmla="*/ 90 h 539"/>
                <a:gd name="T6" fmla="*/ 0 w 770"/>
                <a:gd name="T7" fmla="*/ 539 h 5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"/>
                <a:gd name="T13" fmla="*/ 0 h 539"/>
                <a:gd name="T14" fmla="*/ 770 w 770"/>
                <a:gd name="T15" fmla="*/ 539 h 539"/>
                <a:gd name="connsiteX0" fmla="*/ 9949 w 9975"/>
                <a:gd name="connsiteY0" fmla="*/ 0 h 6355"/>
                <a:gd name="connsiteX1" fmla="*/ 9975 w 9975"/>
                <a:gd name="connsiteY1" fmla="*/ 1670 h 6355"/>
                <a:gd name="connsiteX2" fmla="*/ 1 w 9975"/>
                <a:gd name="connsiteY2" fmla="*/ 1670 h 6355"/>
                <a:gd name="connsiteX3" fmla="*/ 406 w 9975"/>
                <a:gd name="connsiteY3" fmla="*/ 6355 h 6355"/>
                <a:gd name="connsiteX0" fmla="*/ 10839 w 10839"/>
                <a:gd name="connsiteY0" fmla="*/ 0 h 19560"/>
                <a:gd name="connsiteX1" fmla="*/ 10000 w 10839"/>
                <a:gd name="connsiteY1" fmla="*/ 12188 h 19560"/>
                <a:gd name="connsiteX2" fmla="*/ 1 w 10839"/>
                <a:gd name="connsiteY2" fmla="*/ 12188 h 19560"/>
                <a:gd name="connsiteX3" fmla="*/ 407 w 10839"/>
                <a:gd name="connsiteY3" fmla="*/ 19560 h 19560"/>
                <a:gd name="connsiteX0" fmla="*/ 9109 w 10000"/>
                <a:gd name="connsiteY0" fmla="*/ 0 h 22109"/>
                <a:gd name="connsiteX1" fmla="*/ 10000 w 10000"/>
                <a:gd name="connsiteY1" fmla="*/ 14737 h 22109"/>
                <a:gd name="connsiteX2" fmla="*/ 1 w 10000"/>
                <a:gd name="connsiteY2" fmla="*/ 14737 h 22109"/>
                <a:gd name="connsiteX3" fmla="*/ 407 w 10000"/>
                <a:gd name="connsiteY3" fmla="*/ 22109 h 22109"/>
                <a:gd name="connsiteX0" fmla="*/ 9974 w 10000"/>
                <a:gd name="connsiteY0" fmla="*/ 0 h 25296"/>
                <a:gd name="connsiteX1" fmla="*/ 10000 w 10000"/>
                <a:gd name="connsiteY1" fmla="*/ 17924 h 25296"/>
                <a:gd name="connsiteX2" fmla="*/ 1 w 10000"/>
                <a:gd name="connsiteY2" fmla="*/ 17924 h 25296"/>
                <a:gd name="connsiteX3" fmla="*/ 407 w 10000"/>
                <a:gd name="connsiteY3" fmla="*/ 25296 h 2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25296">
                  <a:moveTo>
                    <a:pt x="9974" y="0"/>
                  </a:moveTo>
                  <a:cubicBezTo>
                    <a:pt x="9983" y="876"/>
                    <a:pt x="9991" y="17047"/>
                    <a:pt x="10000" y="17924"/>
                  </a:cubicBezTo>
                  <a:lnTo>
                    <a:pt x="1" y="17924"/>
                  </a:lnTo>
                  <a:cubicBezTo>
                    <a:pt x="-8" y="22294"/>
                    <a:pt x="416" y="20926"/>
                    <a:pt x="407" y="2529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841" y="3389313"/>
            <a:ext cx="1645164" cy="849671"/>
            <a:chOff x="859841" y="3677009"/>
            <a:chExt cx="1645164" cy="561975"/>
          </a:xfrm>
        </p:grpSpPr>
        <p:sp>
          <p:nvSpPr>
            <p:cNvPr id="38" name="Freeform 46"/>
            <p:cNvSpPr>
              <a:spLocks/>
            </p:cNvSpPr>
            <p:nvPr/>
          </p:nvSpPr>
          <p:spPr bwMode="auto">
            <a:xfrm flipH="1">
              <a:off x="1183215" y="3677009"/>
              <a:ext cx="1321790" cy="504825"/>
            </a:xfrm>
            <a:custGeom>
              <a:avLst/>
              <a:gdLst>
                <a:gd name="T0" fmla="*/ 1728 w 1728"/>
                <a:gd name="T1" fmla="*/ 0 h 240"/>
                <a:gd name="T2" fmla="*/ 1728 w 1728"/>
                <a:gd name="T3" fmla="*/ 139 h 240"/>
                <a:gd name="T4" fmla="*/ 0 w 1728"/>
                <a:gd name="T5" fmla="*/ 130 h 240"/>
                <a:gd name="T6" fmla="*/ 0 w 1728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8"/>
                <a:gd name="T13" fmla="*/ 0 h 240"/>
                <a:gd name="T14" fmla="*/ 1728 w 172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8" h="240">
                  <a:moveTo>
                    <a:pt x="1728" y="0"/>
                  </a:moveTo>
                  <a:lnTo>
                    <a:pt x="1728" y="139"/>
                  </a:lnTo>
                  <a:lnTo>
                    <a:pt x="0" y="130"/>
                  </a:lnTo>
                  <a:lnTo>
                    <a:pt x="0" y="24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 flipH="1">
              <a:off x="859841" y="3872271"/>
              <a:ext cx="323374" cy="366713"/>
            </a:xfrm>
            <a:custGeom>
              <a:avLst/>
              <a:gdLst>
                <a:gd name="T0" fmla="*/ 0 w 1248"/>
                <a:gd name="T1" fmla="*/ 5 h 581"/>
                <a:gd name="T2" fmla="*/ 1241 w 1248"/>
                <a:gd name="T3" fmla="*/ 0 h 581"/>
                <a:gd name="T4" fmla="*/ 1248 w 1248"/>
                <a:gd name="T5" fmla="*/ 581 h 581"/>
                <a:gd name="T6" fmla="*/ 0 60000 65536"/>
                <a:gd name="T7" fmla="*/ 0 60000 65536"/>
                <a:gd name="T8" fmla="*/ 0 60000 65536"/>
                <a:gd name="T9" fmla="*/ 0 w 1248"/>
                <a:gd name="T10" fmla="*/ 0 h 581"/>
                <a:gd name="T11" fmla="*/ 1248 w 1248"/>
                <a:gd name="T12" fmla="*/ 581 h 5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581">
                  <a:moveTo>
                    <a:pt x="0" y="5"/>
                  </a:moveTo>
                  <a:lnTo>
                    <a:pt x="1241" y="0"/>
                  </a:lnTo>
                  <a:lnTo>
                    <a:pt x="1248" y="581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AutoShape 54"/>
          <p:cNvSpPr>
            <a:spLocks noChangeArrowheads="1"/>
          </p:cNvSpPr>
          <p:nvPr/>
        </p:nvSpPr>
        <p:spPr bwMode="auto">
          <a:xfrm>
            <a:off x="8603" y="4243797"/>
            <a:ext cx="1524000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ইন্টিজার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1" name="AutoShape 55"/>
          <p:cNvSpPr>
            <a:spLocks noChangeArrowheads="1"/>
          </p:cNvSpPr>
          <p:nvPr/>
        </p:nvSpPr>
        <p:spPr bwMode="auto">
          <a:xfrm>
            <a:off x="1600201" y="4253322"/>
            <a:ext cx="1808828" cy="457200"/>
          </a:xfrm>
          <a:prstGeom prst="flowChartTerminator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ফ্লোটিং</a:t>
            </a:r>
            <a:r>
              <a:rPr lang="en-US" sz="30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dirty="0" err="1" smtClean="0">
                <a:latin typeface="SolaimanLipi" pitchFamily="65" charset="0"/>
                <a:cs typeface="SolaimanLipi" pitchFamily="65" charset="0"/>
              </a:rPr>
              <a:t>পয়েন্ট</a:t>
            </a:r>
            <a:endParaRPr lang="en-US" sz="3000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2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733800" y="262596"/>
            <a:ext cx="4419600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olaimanLipi"/>
                <a:cs typeface="SolaimanLipi"/>
              </a:rPr>
              <a:t>সবাইকে শুভেচ্ছা 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SolaimanLipi"/>
              <a:cs typeface="SolaimanLipi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1104944"/>
            <a:ext cx="8500404" cy="5295856"/>
            <a:chOff x="381000" y="1104944"/>
            <a:chExt cx="8500404" cy="5295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04944"/>
              <a:ext cx="8500404" cy="52958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438400"/>
              <a:ext cx="3489685" cy="1150505"/>
            </a:xfrm>
            <a:prstGeom prst="rect">
              <a:avLst/>
            </a:prstGeom>
          </p:spPr>
        </p:pic>
      </p:grp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52578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বিশেষ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প্রেক্ষিতে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অর্থবহ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প্রেক্ষিতে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সুশৃঙ্খলভাবে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সাজানো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সহজবোধ্য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অর্থবহ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কার্যকর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ব্যবহারযোগ্য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10456" y="1069595"/>
            <a:ext cx="5199744" cy="730446"/>
            <a:chOff x="288" y="2352"/>
            <a:chExt cx="4905" cy="489"/>
          </a:xfrm>
        </p:grpSpPr>
        <p:pic>
          <p:nvPicPr>
            <p:cNvPr id="9" name="Picture 20" descr="led_square_oran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352"/>
              <a:ext cx="489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led_square_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235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60" y="2408"/>
              <a:ext cx="369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/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ইনফরমেশন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বা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তথ্য</a:t>
              </a:r>
              <a:r>
                <a:rPr lang="en-US" sz="36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 </a:t>
              </a:r>
              <a:r>
                <a:rPr lang="en-US" sz="36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কী</a:t>
              </a:r>
              <a:endPara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638300" y="83403"/>
            <a:ext cx="5867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43" y="1081547"/>
            <a:ext cx="3551361" cy="310945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9271" y="5160917"/>
            <a:ext cx="8925233" cy="1303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Information) =</a:t>
            </a:r>
          </a:p>
          <a:p>
            <a:pPr marL="0" indent="0" algn="just" defTabSz="339725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উপাত্ত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+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প্রেক্ষিত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+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657931" cy="5410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যেমন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২১০২২০১৩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যদি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বিশেষ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প্রেক্ষিতে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এটিকে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অর্থবহ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ddmmyyyy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ফরমেটে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প্রকাশ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করলে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(২১.০২.২০১৩)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বিশেষ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উদ্দেশ্যে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প্রক্রিয়াকরণের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প্রাপ্ত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ফলাফলকে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33412" y="1524024"/>
            <a:ext cx="1802887" cy="1811251"/>
          </a:xfrm>
          <a:custGeom>
            <a:avLst/>
            <a:gdLst>
              <a:gd name="connsiteX0" fmla="*/ 1349005 w 1802887"/>
              <a:gd name="connsiteY0" fmla="*/ 457859 h 1811251"/>
              <a:gd name="connsiteX1" fmla="*/ 1615219 w 1802887"/>
              <a:gd name="connsiteY1" fmla="*/ 378456 h 1811251"/>
              <a:gd name="connsiteX2" fmla="*/ 1713407 w 1802887"/>
              <a:gd name="connsiteY2" fmla="*/ 549650 h 1811251"/>
              <a:gd name="connsiteX3" fmla="*/ 1510448 w 1802887"/>
              <a:gd name="connsiteY3" fmla="*/ 739340 h 1811251"/>
              <a:gd name="connsiteX4" fmla="*/ 1510448 w 1802887"/>
              <a:gd name="connsiteY4" fmla="*/ 1071910 h 1811251"/>
              <a:gd name="connsiteX5" fmla="*/ 1713407 w 1802887"/>
              <a:gd name="connsiteY5" fmla="*/ 1261601 h 1811251"/>
              <a:gd name="connsiteX6" fmla="*/ 1615219 w 1802887"/>
              <a:gd name="connsiteY6" fmla="*/ 1432795 h 1811251"/>
              <a:gd name="connsiteX7" fmla="*/ 1349005 w 1802887"/>
              <a:gd name="connsiteY7" fmla="*/ 1353392 h 1811251"/>
              <a:gd name="connsiteX8" fmla="*/ 1062887 w 1802887"/>
              <a:gd name="connsiteY8" fmla="*/ 1519677 h 1811251"/>
              <a:gd name="connsiteX9" fmla="*/ 999317 w 1802887"/>
              <a:gd name="connsiteY9" fmla="*/ 1790110 h 1811251"/>
              <a:gd name="connsiteX10" fmla="*/ 803570 w 1802887"/>
              <a:gd name="connsiteY10" fmla="*/ 1790110 h 1811251"/>
              <a:gd name="connsiteX11" fmla="*/ 740000 w 1802887"/>
              <a:gd name="connsiteY11" fmla="*/ 1519677 h 1811251"/>
              <a:gd name="connsiteX12" fmla="*/ 453882 w 1802887"/>
              <a:gd name="connsiteY12" fmla="*/ 1353392 h 1811251"/>
              <a:gd name="connsiteX13" fmla="*/ 187668 w 1802887"/>
              <a:gd name="connsiteY13" fmla="*/ 1432795 h 1811251"/>
              <a:gd name="connsiteX14" fmla="*/ 89480 w 1802887"/>
              <a:gd name="connsiteY14" fmla="*/ 1261601 h 1811251"/>
              <a:gd name="connsiteX15" fmla="*/ 292439 w 1802887"/>
              <a:gd name="connsiteY15" fmla="*/ 1071911 h 1811251"/>
              <a:gd name="connsiteX16" fmla="*/ 292439 w 1802887"/>
              <a:gd name="connsiteY16" fmla="*/ 739341 h 1811251"/>
              <a:gd name="connsiteX17" fmla="*/ 89480 w 1802887"/>
              <a:gd name="connsiteY17" fmla="*/ 549650 h 1811251"/>
              <a:gd name="connsiteX18" fmla="*/ 187668 w 1802887"/>
              <a:gd name="connsiteY18" fmla="*/ 378456 h 1811251"/>
              <a:gd name="connsiteX19" fmla="*/ 453882 w 1802887"/>
              <a:gd name="connsiteY19" fmla="*/ 457859 h 1811251"/>
              <a:gd name="connsiteX20" fmla="*/ 740000 w 1802887"/>
              <a:gd name="connsiteY20" fmla="*/ 291574 h 1811251"/>
              <a:gd name="connsiteX21" fmla="*/ 803570 w 1802887"/>
              <a:gd name="connsiteY21" fmla="*/ 21141 h 1811251"/>
              <a:gd name="connsiteX22" fmla="*/ 999317 w 1802887"/>
              <a:gd name="connsiteY22" fmla="*/ 21141 h 1811251"/>
              <a:gd name="connsiteX23" fmla="*/ 1062887 w 1802887"/>
              <a:gd name="connsiteY23" fmla="*/ 291574 h 1811251"/>
              <a:gd name="connsiteX24" fmla="*/ 1349005 w 1802887"/>
              <a:gd name="connsiteY24" fmla="*/ 457859 h 181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2887" h="1811251">
                <a:moveTo>
                  <a:pt x="1349005" y="457859"/>
                </a:moveTo>
                <a:lnTo>
                  <a:pt x="1615219" y="378456"/>
                </a:lnTo>
                <a:lnTo>
                  <a:pt x="1713407" y="549650"/>
                </a:lnTo>
                <a:lnTo>
                  <a:pt x="1510448" y="739340"/>
                </a:lnTo>
                <a:cubicBezTo>
                  <a:pt x="1539789" y="848229"/>
                  <a:pt x="1539789" y="963021"/>
                  <a:pt x="1510448" y="1071910"/>
                </a:cubicBezTo>
                <a:lnTo>
                  <a:pt x="1713407" y="1261601"/>
                </a:lnTo>
                <a:lnTo>
                  <a:pt x="1615219" y="1432795"/>
                </a:lnTo>
                <a:lnTo>
                  <a:pt x="1349005" y="1353392"/>
                </a:lnTo>
                <a:cubicBezTo>
                  <a:pt x="1269996" y="1433416"/>
                  <a:pt x="1171238" y="1490811"/>
                  <a:pt x="1062887" y="1519677"/>
                </a:cubicBezTo>
                <a:lnTo>
                  <a:pt x="999317" y="1790110"/>
                </a:lnTo>
                <a:lnTo>
                  <a:pt x="803570" y="1790110"/>
                </a:lnTo>
                <a:lnTo>
                  <a:pt x="740000" y="1519677"/>
                </a:lnTo>
                <a:cubicBezTo>
                  <a:pt x="631649" y="1490811"/>
                  <a:pt x="532891" y="1433415"/>
                  <a:pt x="453882" y="1353392"/>
                </a:cubicBezTo>
                <a:lnTo>
                  <a:pt x="187668" y="1432795"/>
                </a:lnTo>
                <a:lnTo>
                  <a:pt x="89480" y="1261601"/>
                </a:lnTo>
                <a:lnTo>
                  <a:pt x="292439" y="1071911"/>
                </a:lnTo>
                <a:cubicBezTo>
                  <a:pt x="263098" y="963022"/>
                  <a:pt x="263098" y="848230"/>
                  <a:pt x="292439" y="739341"/>
                </a:cubicBezTo>
                <a:lnTo>
                  <a:pt x="89480" y="549650"/>
                </a:lnTo>
                <a:lnTo>
                  <a:pt x="187668" y="378456"/>
                </a:lnTo>
                <a:lnTo>
                  <a:pt x="453882" y="457859"/>
                </a:lnTo>
                <a:cubicBezTo>
                  <a:pt x="532891" y="377835"/>
                  <a:pt x="631649" y="320440"/>
                  <a:pt x="740000" y="291574"/>
                </a:cubicBezTo>
                <a:lnTo>
                  <a:pt x="803570" y="21141"/>
                </a:lnTo>
                <a:lnTo>
                  <a:pt x="999317" y="21141"/>
                </a:lnTo>
                <a:lnTo>
                  <a:pt x="1062887" y="291574"/>
                </a:lnTo>
                <a:cubicBezTo>
                  <a:pt x="1171238" y="320440"/>
                  <a:pt x="1269996" y="377836"/>
                  <a:pt x="1349005" y="457859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4522" tIns="498499" rIns="494522" bIns="49849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21566128">
            <a:off x="6056317" y="2333383"/>
            <a:ext cx="2330321" cy="2200600"/>
          </a:xfrm>
          <a:custGeom>
            <a:avLst/>
            <a:gdLst>
              <a:gd name="connsiteX0" fmla="*/ 1472215 w 1941467"/>
              <a:gd name="connsiteY0" fmla="*/ 445260 h 1758014"/>
              <a:gd name="connsiteX1" fmla="*/ 1726225 w 1941467"/>
              <a:gd name="connsiteY1" fmla="*/ 351133 h 1758014"/>
              <a:gd name="connsiteX2" fmla="*/ 1838582 w 1941467"/>
              <a:gd name="connsiteY2" fmla="*/ 520493 h 1758014"/>
              <a:gd name="connsiteX3" fmla="*/ 1653108 w 1941467"/>
              <a:gd name="connsiteY3" fmla="*/ 717928 h 1758014"/>
              <a:gd name="connsiteX4" fmla="*/ 1653108 w 1941467"/>
              <a:gd name="connsiteY4" fmla="*/ 1040086 h 1758014"/>
              <a:gd name="connsiteX5" fmla="*/ 1838582 w 1941467"/>
              <a:gd name="connsiteY5" fmla="*/ 1237521 h 1758014"/>
              <a:gd name="connsiteX6" fmla="*/ 1726225 w 1941467"/>
              <a:gd name="connsiteY6" fmla="*/ 1406881 h 1758014"/>
              <a:gd name="connsiteX7" fmla="*/ 1472215 w 1941467"/>
              <a:gd name="connsiteY7" fmla="*/ 1312754 h 1758014"/>
              <a:gd name="connsiteX8" fmla="*/ 1151627 w 1941467"/>
              <a:gd name="connsiteY8" fmla="*/ 1473833 h 1758014"/>
              <a:gd name="connsiteX9" fmla="*/ 1089639 w 1941467"/>
              <a:gd name="connsiteY9" fmla="*/ 1737535 h 1758014"/>
              <a:gd name="connsiteX10" fmla="*/ 851828 w 1941467"/>
              <a:gd name="connsiteY10" fmla="*/ 1737535 h 1758014"/>
              <a:gd name="connsiteX11" fmla="*/ 789841 w 1941467"/>
              <a:gd name="connsiteY11" fmla="*/ 1473833 h 1758014"/>
              <a:gd name="connsiteX12" fmla="*/ 469253 w 1941467"/>
              <a:gd name="connsiteY12" fmla="*/ 1312754 h 1758014"/>
              <a:gd name="connsiteX13" fmla="*/ 215242 w 1941467"/>
              <a:gd name="connsiteY13" fmla="*/ 1406881 h 1758014"/>
              <a:gd name="connsiteX14" fmla="*/ 102885 w 1941467"/>
              <a:gd name="connsiteY14" fmla="*/ 1237521 h 1758014"/>
              <a:gd name="connsiteX15" fmla="*/ 288359 w 1941467"/>
              <a:gd name="connsiteY15" fmla="*/ 1040086 h 1758014"/>
              <a:gd name="connsiteX16" fmla="*/ 288359 w 1941467"/>
              <a:gd name="connsiteY16" fmla="*/ 717928 h 1758014"/>
              <a:gd name="connsiteX17" fmla="*/ 102885 w 1941467"/>
              <a:gd name="connsiteY17" fmla="*/ 520493 h 1758014"/>
              <a:gd name="connsiteX18" fmla="*/ 215242 w 1941467"/>
              <a:gd name="connsiteY18" fmla="*/ 351133 h 1758014"/>
              <a:gd name="connsiteX19" fmla="*/ 469252 w 1941467"/>
              <a:gd name="connsiteY19" fmla="*/ 445260 h 1758014"/>
              <a:gd name="connsiteX20" fmla="*/ 789840 w 1941467"/>
              <a:gd name="connsiteY20" fmla="*/ 284181 h 1758014"/>
              <a:gd name="connsiteX21" fmla="*/ 851828 w 1941467"/>
              <a:gd name="connsiteY21" fmla="*/ 20479 h 1758014"/>
              <a:gd name="connsiteX22" fmla="*/ 1089639 w 1941467"/>
              <a:gd name="connsiteY22" fmla="*/ 20479 h 1758014"/>
              <a:gd name="connsiteX23" fmla="*/ 1151626 w 1941467"/>
              <a:gd name="connsiteY23" fmla="*/ 284181 h 1758014"/>
              <a:gd name="connsiteX24" fmla="*/ 1472214 w 1941467"/>
              <a:gd name="connsiteY24" fmla="*/ 445260 h 1758014"/>
              <a:gd name="connsiteX25" fmla="*/ 1472215 w 1941467"/>
              <a:gd name="connsiteY25" fmla="*/ 445260 h 175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41467" h="1758014">
                <a:moveTo>
                  <a:pt x="1280769" y="440614"/>
                </a:moveTo>
                <a:lnTo>
                  <a:pt x="1464885" y="315459"/>
                </a:lnTo>
                <a:lnTo>
                  <a:pt x="1591823" y="422916"/>
                </a:lnTo>
                <a:lnTo>
                  <a:pt x="1485137" y="613618"/>
                </a:lnTo>
                <a:cubicBezTo>
                  <a:pt x="1534339" y="688215"/>
                  <a:pt x="1558316" y="774022"/>
                  <a:pt x="1554604" y="862214"/>
                </a:cubicBezTo>
                <a:lnTo>
                  <a:pt x="1746436" y="976216"/>
                </a:lnTo>
                <a:lnTo>
                  <a:pt x="1692537" y="1130136"/>
                </a:lnTo>
                <a:lnTo>
                  <a:pt x="1467827" y="1110023"/>
                </a:lnTo>
                <a:cubicBezTo>
                  <a:pt x="1413300" y="1188144"/>
                  <a:pt x="1336239" y="1253928"/>
                  <a:pt x="1244569" y="1300607"/>
                </a:cubicBezTo>
                <a:lnTo>
                  <a:pt x="1251547" y="1516912"/>
                </a:lnTo>
                <a:lnTo>
                  <a:pt x="1060170" y="1566083"/>
                </a:lnTo>
                <a:lnTo>
                  <a:pt x="953424" y="1375412"/>
                </a:lnTo>
                <a:cubicBezTo>
                  <a:pt x="849695" y="1378937"/>
                  <a:pt x="748657" y="1358913"/>
                  <a:pt x="660699" y="1317400"/>
                </a:cubicBezTo>
                <a:lnTo>
                  <a:pt x="476582" y="1442555"/>
                </a:lnTo>
                <a:lnTo>
                  <a:pt x="349644" y="1335098"/>
                </a:lnTo>
                <a:lnTo>
                  <a:pt x="456330" y="1144396"/>
                </a:lnTo>
                <a:cubicBezTo>
                  <a:pt x="407128" y="1069799"/>
                  <a:pt x="383151" y="983992"/>
                  <a:pt x="386863" y="895800"/>
                </a:cubicBezTo>
                <a:lnTo>
                  <a:pt x="195031" y="781798"/>
                </a:lnTo>
                <a:lnTo>
                  <a:pt x="248930" y="627878"/>
                </a:lnTo>
                <a:lnTo>
                  <a:pt x="473640" y="647991"/>
                </a:lnTo>
                <a:cubicBezTo>
                  <a:pt x="528167" y="569870"/>
                  <a:pt x="605228" y="504086"/>
                  <a:pt x="696898" y="457407"/>
                </a:cubicBezTo>
                <a:lnTo>
                  <a:pt x="689920" y="241102"/>
                </a:lnTo>
                <a:lnTo>
                  <a:pt x="881297" y="191931"/>
                </a:lnTo>
                <a:lnTo>
                  <a:pt x="988043" y="382602"/>
                </a:lnTo>
                <a:cubicBezTo>
                  <a:pt x="1091772" y="379077"/>
                  <a:pt x="1192810" y="399101"/>
                  <a:pt x="1280768" y="440614"/>
                </a:cubicBezTo>
                <a:lnTo>
                  <a:pt x="1280769" y="440614"/>
                </a:lnTo>
                <a:close/>
              </a:path>
            </a:pathLst>
          </a:custGeom>
          <a:solidFill>
            <a:srgbClr val="8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768" tIns="636636" rIns="671769" bIns="63663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প্রসেসিং</a:t>
            </a:r>
            <a:endPara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Circular Arrow 17"/>
          <p:cNvSpPr/>
          <p:nvPr/>
        </p:nvSpPr>
        <p:spPr>
          <a:xfrm rot="19094702">
            <a:off x="4968573" y="1305819"/>
            <a:ext cx="2148850" cy="2169957"/>
          </a:xfrm>
          <a:prstGeom prst="circularArrow">
            <a:avLst>
              <a:gd name="adj1" fmla="val 6057"/>
              <a:gd name="adj2" fmla="val 696768"/>
              <a:gd name="adj3" fmla="val 2447002"/>
              <a:gd name="adj4" fmla="val 16986073"/>
              <a:gd name="adj5" fmla="val 5115"/>
            </a:avLst>
          </a:prstGeom>
          <a:solidFill>
            <a:srgbClr val="7030A0"/>
          </a:solidFill>
          <a:ln w="76200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Shape 18"/>
          <p:cNvSpPr/>
          <p:nvPr/>
        </p:nvSpPr>
        <p:spPr>
          <a:xfrm rot="17855211">
            <a:off x="6018131" y="2596389"/>
            <a:ext cx="1909838" cy="190983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5391522"/>
              <a:gd name="adj5" fmla="val 752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ircular Arrow 19"/>
          <p:cNvSpPr/>
          <p:nvPr/>
        </p:nvSpPr>
        <p:spPr>
          <a:xfrm rot="10507846">
            <a:off x="5791424" y="3783041"/>
            <a:ext cx="2832736" cy="2616140"/>
          </a:xfrm>
          <a:prstGeom prst="circularArrow">
            <a:avLst>
              <a:gd name="adj1" fmla="val 5984"/>
              <a:gd name="adj2" fmla="val 835422"/>
              <a:gd name="adj3" fmla="val 13313824"/>
              <a:gd name="adj4" fmla="val 7100685"/>
              <a:gd name="adj5" fmla="val 6981"/>
            </a:avLst>
          </a:prstGeom>
          <a:solidFill>
            <a:srgbClr val="7030A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638300" y="83403"/>
            <a:ext cx="58674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 rot="21566128">
            <a:off x="5897248" y="3823175"/>
            <a:ext cx="2687059" cy="2578806"/>
          </a:xfrm>
          <a:custGeom>
            <a:avLst/>
            <a:gdLst>
              <a:gd name="connsiteX0" fmla="*/ 1472215 w 1941467"/>
              <a:gd name="connsiteY0" fmla="*/ 445260 h 1758014"/>
              <a:gd name="connsiteX1" fmla="*/ 1726225 w 1941467"/>
              <a:gd name="connsiteY1" fmla="*/ 351133 h 1758014"/>
              <a:gd name="connsiteX2" fmla="*/ 1838582 w 1941467"/>
              <a:gd name="connsiteY2" fmla="*/ 520493 h 1758014"/>
              <a:gd name="connsiteX3" fmla="*/ 1653108 w 1941467"/>
              <a:gd name="connsiteY3" fmla="*/ 717928 h 1758014"/>
              <a:gd name="connsiteX4" fmla="*/ 1653108 w 1941467"/>
              <a:gd name="connsiteY4" fmla="*/ 1040086 h 1758014"/>
              <a:gd name="connsiteX5" fmla="*/ 1838582 w 1941467"/>
              <a:gd name="connsiteY5" fmla="*/ 1237521 h 1758014"/>
              <a:gd name="connsiteX6" fmla="*/ 1726225 w 1941467"/>
              <a:gd name="connsiteY6" fmla="*/ 1406881 h 1758014"/>
              <a:gd name="connsiteX7" fmla="*/ 1472215 w 1941467"/>
              <a:gd name="connsiteY7" fmla="*/ 1312754 h 1758014"/>
              <a:gd name="connsiteX8" fmla="*/ 1151627 w 1941467"/>
              <a:gd name="connsiteY8" fmla="*/ 1473833 h 1758014"/>
              <a:gd name="connsiteX9" fmla="*/ 1089639 w 1941467"/>
              <a:gd name="connsiteY9" fmla="*/ 1737535 h 1758014"/>
              <a:gd name="connsiteX10" fmla="*/ 851828 w 1941467"/>
              <a:gd name="connsiteY10" fmla="*/ 1737535 h 1758014"/>
              <a:gd name="connsiteX11" fmla="*/ 789841 w 1941467"/>
              <a:gd name="connsiteY11" fmla="*/ 1473833 h 1758014"/>
              <a:gd name="connsiteX12" fmla="*/ 469253 w 1941467"/>
              <a:gd name="connsiteY12" fmla="*/ 1312754 h 1758014"/>
              <a:gd name="connsiteX13" fmla="*/ 215242 w 1941467"/>
              <a:gd name="connsiteY13" fmla="*/ 1406881 h 1758014"/>
              <a:gd name="connsiteX14" fmla="*/ 102885 w 1941467"/>
              <a:gd name="connsiteY14" fmla="*/ 1237521 h 1758014"/>
              <a:gd name="connsiteX15" fmla="*/ 288359 w 1941467"/>
              <a:gd name="connsiteY15" fmla="*/ 1040086 h 1758014"/>
              <a:gd name="connsiteX16" fmla="*/ 288359 w 1941467"/>
              <a:gd name="connsiteY16" fmla="*/ 717928 h 1758014"/>
              <a:gd name="connsiteX17" fmla="*/ 102885 w 1941467"/>
              <a:gd name="connsiteY17" fmla="*/ 520493 h 1758014"/>
              <a:gd name="connsiteX18" fmla="*/ 215242 w 1941467"/>
              <a:gd name="connsiteY18" fmla="*/ 351133 h 1758014"/>
              <a:gd name="connsiteX19" fmla="*/ 469252 w 1941467"/>
              <a:gd name="connsiteY19" fmla="*/ 445260 h 1758014"/>
              <a:gd name="connsiteX20" fmla="*/ 789840 w 1941467"/>
              <a:gd name="connsiteY20" fmla="*/ 284181 h 1758014"/>
              <a:gd name="connsiteX21" fmla="*/ 851828 w 1941467"/>
              <a:gd name="connsiteY21" fmla="*/ 20479 h 1758014"/>
              <a:gd name="connsiteX22" fmla="*/ 1089639 w 1941467"/>
              <a:gd name="connsiteY22" fmla="*/ 20479 h 1758014"/>
              <a:gd name="connsiteX23" fmla="*/ 1151626 w 1941467"/>
              <a:gd name="connsiteY23" fmla="*/ 284181 h 1758014"/>
              <a:gd name="connsiteX24" fmla="*/ 1472214 w 1941467"/>
              <a:gd name="connsiteY24" fmla="*/ 445260 h 1758014"/>
              <a:gd name="connsiteX25" fmla="*/ 1472215 w 1941467"/>
              <a:gd name="connsiteY25" fmla="*/ 445260 h 175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41467" h="1758014">
                <a:moveTo>
                  <a:pt x="1280769" y="440614"/>
                </a:moveTo>
                <a:lnTo>
                  <a:pt x="1464885" y="315459"/>
                </a:lnTo>
                <a:lnTo>
                  <a:pt x="1591823" y="422916"/>
                </a:lnTo>
                <a:lnTo>
                  <a:pt x="1485137" y="613618"/>
                </a:lnTo>
                <a:cubicBezTo>
                  <a:pt x="1534339" y="688215"/>
                  <a:pt x="1558316" y="774022"/>
                  <a:pt x="1554604" y="862214"/>
                </a:cubicBezTo>
                <a:lnTo>
                  <a:pt x="1746436" y="976216"/>
                </a:lnTo>
                <a:lnTo>
                  <a:pt x="1692537" y="1130136"/>
                </a:lnTo>
                <a:lnTo>
                  <a:pt x="1467827" y="1110023"/>
                </a:lnTo>
                <a:cubicBezTo>
                  <a:pt x="1413300" y="1188144"/>
                  <a:pt x="1336239" y="1253928"/>
                  <a:pt x="1244569" y="1300607"/>
                </a:cubicBezTo>
                <a:lnTo>
                  <a:pt x="1251547" y="1516912"/>
                </a:lnTo>
                <a:lnTo>
                  <a:pt x="1060170" y="1566083"/>
                </a:lnTo>
                <a:lnTo>
                  <a:pt x="953424" y="1375412"/>
                </a:lnTo>
                <a:cubicBezTo>
                  <a:pt x="849695" y="1378937"/>
                  <a:pt x="748657" y="1358913"/>
                  <a:pt x="660699" y="1317400"/>
                </a:cubicBezTo>
                <a:lnTo>
                  <a:pt x="476582" y="1442555"/>
                </a:lnTo>
                <a:lnTo>
                  <a:pt x="349644" y="1335098"/>
                </a:lnTo>
                <a:lnTo>
                  <a:pt x="456330" y="1144396"/>
                </a:lnTo>
                <a:cubicBezTo>
                  <a:pt x="407128" y="1069799"/>
                  <a:pt x="383151" y="983992"/>
                  <a:pt x="386863" y="895800"/>
                </a:cubicBezTo>
                <a:lnTo>
                  <a:pt x="195031" y="781798"/>
                </a:lnTo>
                <a:lnTo>
                  <a:pt x="248930" y="627878"/>
                </a:lnTo>
                <a:lnTo>
                  <a:pt x="473640" y="647991"/>
                </a:lnTo>
                <a:cubicBezTo>
                  <a:pt x="528167" y="569870"/>
                  <a:pt x="605228" y="504086"/>
                  <a:pt x="696898" y="457407"/>
                </a:cubicBezTo>
                <a:lnTo>
                  <a:pt x="689920" y="241102"/>
                </a:lnTo>
                <a:lnTo>
                  <a:pt x="881297" y="191931"/>
                </a:lnTo>
                <a:lnTo>
                  <a:pt x="988043" y="382602"/>
                </a:lnTo>
                <a:cubicBezTo>
                  <a:pt x="1091772" y="379077"/>
                  <a:pt x="1192810" y="399101"/>
                  <a:pt x="1280768" y="440614"/>
                </a:cubicBezTo>
                <a:lnTo>
                  <a:pt x="1280769" y="440614"/>
                </a:lnTo>
                <a:close/>
              </a:path>
            </a:pathLst>
          </a:custGeom>
          <a:solidFill>
            <a:srgbClr val="0033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768" tIns="636636" rIns="671769" bIns="63663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endParaRPr lang="en-US" sz="3200" b="1" kern="12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6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18407"/>
              </p:ext>
            </p:extLst>
          </p:nvPr>
        </p:nvGraphicFramePr>
        <p:xfrm>
          <a:off x="304800" y="3581400"/>
          <a:ext cx="8610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524000"/>
                <a:gridCol w="1828800"/>
                <a:gridCol w="1600200"/>
                <a:gridCol w="1525539"/>
                <a:gridCol w="12176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spc="-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olaimanLipi" panose="02000500020000020004" pitchFamily="2" charset="0"/>
                        <a:cs typeface="SolaimanLipi" panose="02000500020000020004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95500" y="83403"/>
            <a:ext cx="544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সকল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ডেটাকে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রুপান্তর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113" y="990600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3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ক্রঃ</a:t>
            </a:r>
            <a:r>
              <a:rPr lang="en-US" sz="3200" b="1" spc="-3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3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নং</a:t>
            </a:r>
            <a:endParaRPr lang="en-US" sz="3200" b="1" spc="-3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752600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771603"/>
            <a:ext cx="1547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পিতার</a:t>
            </a:r>
            <a:r>
              <a:rPr lang="en-US" sz="32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63754" y="1077828"/>
            <a:ext cx="1774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পরীক্ষার</a:t>
            </a:r>
            <a:r>
              <a:rPr lang="en-US" sz="3200" b="1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7049" y="2639137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প্রাপ্ত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92496" y="1077828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ছবি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93389" y="107980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2775" y="172613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SolaimanLipi" panose="02000500020000020004" pitchFamily="2" charset="0"/>
                <a:cs typeface="SolaimanLipi" panose="02000500020000020004" pitchFamily="2" charset="0"/>
              </a:rPr>
              <a:t>০০৩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2269" y="2632998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সৈকত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076567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০০২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5189" y="1735296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260841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S.S.C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602492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সফিকুল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2608410"/>
            <a:ext cx="944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রাকিব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19" y="2603292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771602"/>
            <a:ext cx="112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মনিরুল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9141" y="263913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S.S.C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1771603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মামুন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3741" y="1092577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S.S.C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88168" y="1737185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শরিফুল</a:t>
            </a:r>
            <a:endParaRPr lang="en-US" sz="3200" b="1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1060812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০০১</a:t>
            </a:r>
            <a:endParaRPr lang="en-US" sz="32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70" y="1070675"/>
            <a:ext cx="457495" cy="6099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56406" cy="6081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62" y="1771602"/>
            <a:ext cx="458089" cy="609994"/>
          </a:xfrm>
          <a:prstGeom prst="rect">
            <a:avLst/>
          </a:prstGeom>
        </p:spPr>
      </p:pic>
      <p:sp>
        <p:nvSpPr>
          <p:cNvPr id="32" name="Action Button: Home 31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33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0.01198 0.37963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18577 1.85185E-6 C -0.2691 1.85185E-6 -0.37136 0.07407 -0.37136 0.13426 L -0.37136 0.26852 " pathEditMode="relative" rAng="0" ptsTypes="AAAA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625 L 0.14913 0.00625 C 0.2151 0.00625 0.2967 0.07939 0.2967 0.13912 L 0.2967 0.27199 " pathEditMode="relative" rAng="0" ptsTypes="AAAA">
                                      <p:cBhvr>
                                        <p:cTn id="1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25 L 0.12257 0.00625 C 0.17743 0.00625 0.24514 0.10741 0.24514 0.18958 L 0.24514 0.37315 " pathEditMode="relative" rAng="0" ptsTypes="AAAA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1718 0.14977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833 L 0.21354 0.00833 C 0.30851 0.00833 0.42552 0.10949 0.42552 0.19167 L 0.42552 0.37523 " pathEditMode="relative" rAng="0" ptsTypes="AAAA">
                                      <p:cBhvr>
                                        <p:cTn id="2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4913 -2.22222E-6 C -0.07118 -2.22222E-6 -0.09827 0.12639 -0.09827 0.22917 L -0.09827 0.45834 " pathEditMode="relative" rAng="0" ptsTypes="AAAA">
                                      <p:cBhvr>
                                        <p:cTn id="2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09288 4.07407E-6 C -0.13472 4.07407E-6 -0.18576 0.09768 -0.18576 0.17731 L -0.18576 0.35463 " pathEditMode="relative" rAng="0" ptsTypes="AAAA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6041 4.07407E-6 C -0.08767 4.07407E-6 -0.12083 0.09768 -0.12083 0.17731 L -0.12083 0.35463 " pathEditMode="relative" rAng="0" ptsTypes="AAAA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85185E-6 L -0.1724 -1.85185E-6 C -0.24948 -1.85185E-6 -0.34427 0.12778 -0.34427 0.23195 L -0.34427 0.46482 " pathEditMode="relative" rAng="0" ptsTypes="AAAA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32413 -2.22222E-6 C 0.46962 -2.22222E-6 0.64844 0.06435 0.64844 0.11667 L 0.64844 0.23334 " pathEditMode="relative" rAng="0" ptsTypes="AAAA">
                                      <p:cBhvr>
                                        <p:cTn id="2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1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1724 -2.96296E-6 C 0.24965 -2.96296E-6 0.34497 0.12547 0.34497 0.22755 L 0.34497 0.4551 " pathEditMode="relative" rAng="0" ptsTypes="AAAA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25 L -0.2967 0.00625 C -0.42968 0.00625 -0.59323 0.16041 -0.59323 0.28634 L -0.59323 0.56713 " pathEditMode="relative" rAng="0" ptsTypes="AAAA">
                                      <p:cBhvr>
                                        <p:cTn id="2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041 L 0.01771 0.35416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042 L -0.03107 0.35509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041 L 0.13941 0.01041 C 0.20191 0.01041 0.27917 0.10509 0.27917 0.18217 L 0.27917 0.35416 " pathEditMode="relative" rAng="0" ptsTypes="AAAA">
                                      <p:cBhvr>
                                        <p:cTn id="2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042 L 0.01406 0.01042 C 0.02031 0.01042 0.0283 0.14028 0.0283 0.24584 L 0.0283 0.48148 " pathEditMode="relative" rAng="0" ptsTypes="AAAA">
                                      <p:cBhvr>
                                        <p:cTn id="2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19167 -1.85185E-6 C 0.2776 -1.85185E-6 0.38351 0.0919 0.38351 0.16667 L 0.38351 0.33357 " pathEditMode="relative" rAng="0" ptsTypes="AAAA">
                                      <p:cBhvr>
                                        <p:cTn id="2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625 L -0.35885 0.00625 C -0.51909 0.00625 -0.71597 0.16713 -0.71597 0.29792 L -0.71597 0.58982 " pathEditMode="relative" rAng="0" ptsTypes="AAAA">
                                      <p:cBhvr>
                                        <p:cTn id="2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29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833 L -0.36389 0.00833 C -0.52726 0.00833 -0.72778 0.13264 -0.72778 0.2338 L -0.72778 0.45949 " pathEditMode="relative" rAng="0" ptsTypes="AAAA">
                                      <p:cBhvr>
                                        <p:cTn id="2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34 L -0.27136 0.00834 C -0.39236 0.00834 -0.54097 0.16875 -0.54097 0.29931 L -0.54097 0.59028 " pathEditMode="relative" rAng="0" ptsTypes="AAAA">
                                      <p:cBhvr>
                                        <p:cTn id="2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2 L -0.07535 0.4608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33 L -0.05851 0.68611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2448 2.22222E-6 C 0.46997 2.22222E-6 0.64914 0.15856 0.64914 0.2875 L 0.64914 0.575 " pathEditMode="relative" rAng="0" ptsTypes="AAAA">
                                      <p:cBhvr>
                                        <p:cTn id="2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64" y="1057275"/>
            <a:ext cx="4343400" cy="280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073275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0" y="4456112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7337" y="2073275"/>
            <a:ext cx="3960864" cy="58475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নির্ভূলতা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(Accuracy)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7337" y="4433668"/>
            <a:ext cx="3960864" cy="58475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সহজবোধ্যতা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8300" y="83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816905"/>
            <a:ext cx="4466302" cy="266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0" y="2027559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4892675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01404" y="1979934"/>
            <a:ext cx="3925305" cy="58475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সময়োচিত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(Timeliness)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3937" y="4830763"/>
            <a:ext cx="3858063" cy="579437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প্রাসঙ্গিকতা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Relevancy)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8300" y="83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23" y="1084875"/>
            <a:ext cx="3601109" cy="3043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9243"/>
            <a:ext cx="3758933" cy="281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0" y="2303462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0" y="4816475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85801" y="2280140"/>
            <a:ext cx="4038600" cy="58475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পূর্ণাঙ্গতা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5801" y="4830762"/>
            <a:ext cx="4038600" cy="579438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সংক্ষিপ্ততা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(Conciseness)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8300" y="83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6" y="3871452"/>
            <a:ext cx="3429000" cy="2639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/>
          <a:stretch/>
        </p:blipFill>
        <p:spPr>
          <a:xfrm>
            <a:off x="5850192" y="1087364"/>
            <a:ext cx="3200400" cy="2784088"/>
          </a:xfrm>
          <a:prstGeom prst="rect">
            <a:avLst/>
          </a:prstGeom>
        </p:spPr>
      </p:pic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99805"/>
            <a:ext cx="3919998" cy="280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0" y="2303462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0" y="4816475"/>
            <a:ext cx="685800" cy="593725"/>
          </a:xfrm>
          <a:custGeom>
            <a:avLst/>
            <a:gdLst>
              <a:gd name="T0" fmla="*/ 16330611 w 21600"/>
              <a:gd name="T1" fmla="*/ 0 h 21600"/>
              <a:gd name="T2" fmla="*/ 0 w 21600"/>
              <a:gd name="T3" fmla="*/ 8159953 h 21600"/>
              <a:gd name="T4" fmla="*/ 16330611 w 21600"/>
              <a:gd name="T5" fmla="*/ 16319879 h 21600"/>
              <a:gd name="T6" fmla="*/ 21774150 w 21600"/>
              <a:gd name="T7" fmla="*/ 8159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717547"/>
              </a:gs>
              <a:gs pos="50000">
                <a:srgbClr val="F5FC9A"/>
              </a:gs>
              <a:gs pos="100000">
                <a:srgbClr val="71754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85801" y="2280140"/>
            <a:ext cx="4114800" cy="584755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সঙ্গতিপূর্ণতা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(Consistency)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85801" y="4830762"/>
            <a:ext cx="4114800" cy="579438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A2A7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SolaimanLipi" pitchFamily="65" charset="0"/>
                <a:cs typeface="SolaimanLipi" pitchFamily="65" charset="0"/>
              </a:rPr>
              <a:t>নিরাপত্তা</a:t>
            </a:r>
            <a:r>
              <a:rPr lang="en-US" sz="3200" b="1" dirty="0" smtClean="0"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Security)</a:t>
            </a:r>
            <a:endParaRPr lang="en-US" sz="3200" b="1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8300" y="83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14426"/>
            <a:ext cx="3905250" cy="258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5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034844"/>
            <a:ext cx="8901113" cy="5480050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00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35488" y="1049132"/>
            <a:ext cx="1587" cy="5480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42875" y="1430132"/>
            <a:ext cx="8901113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42875" y="2662032"/>
            <a:ext cx="8901113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142875" y="3951082"/>
            <a:ext cx="8901113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142875" y="4616244"/>
            <a:ext cx="8901113" cy="15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142875" y="5148057"/>
            <a:ext cx="8901113" cy="158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76200" y="304800"/>
            <a:ext cx="90678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 anchor="ctr"/>
          <a:lstStyle>
            <a:lvl1pPr marL="241300" indent="-241300" defTabSz="642938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642938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642938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642938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642938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sz="40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হার্ডওয়্যার ও সফট্ওয়্যারের মধ্যে</a:t>
            </a:r>
            <a:r>
              <a:rPr lang="en-US" sz="40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পার্থক্য</a:t>
            </a:r>
            <a:endParaRPr lang="en-US" sz="4000" b="1" dirty="0">
              <a:solidFill>
                <a:schemeClr val="bg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724400" y="1152319"/>
            <a:ext cx="441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3400" dirty="0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400" dirty="0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endParaRPr lang="en-US" sz="3400" dirty="0">
              <a:solidFill>
                <a:srgbClr val="0066CC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57200" y="1144382"/>
            <a:ext cx="4419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3400" dirty="0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400" dirty="0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400" dirty="0" err="1" smtClean="0">
                <a:solidFill>
                  <a:srgbClr val="0066CC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উপাত্ত</a:t>
            </a:r>
            <a:endParaRPr lang="en-US" sz="3400" dirty="0">
              <a:solidFill>
                <a:srgbClr val="0066CC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23825" y="1492044"/>
            <a:ext cx="4406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সুনির্দিষ্ট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আউটপুট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ফলাফল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পাওয়ার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জন্যে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প্রসেসিংয়ে</a:t>
            </a:r>
            <a:r>
              <a:rPr lang="en-US" sz="24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কাঁচামালসমূহকে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উপাত্ত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বলে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4551363" y="1477757"/>
            <a:ext cx="4406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মানে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সুশৃঙ্খলভাবে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সাজানো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সহজবোধ্য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অর্থবহ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কার্যকর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যোগ্য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6688" y="5240132"/>
            <a:ext cx="4406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উদাহরণঃ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মেধাস্থান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দ্বিতীয়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০০১,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মিরাজ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০০২,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সুমাইয়া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রোল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613275" y="5131927"/>
            <a:ext cx="44069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উদাহরনঃ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রোল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মেধাস্থান</a:t>
            </a:r>
            <a:endParaRPr lang="en-US" sz="2400" dirty="0" smtClean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০০১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মিরাজ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endParaRPr lang="en-US" sz="2400" dirty="0" smtClean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০০২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সুমাইয়া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দ্বিতীয়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144463" y="2711244"/>
            <a:ext cx="4406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একক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অর্থা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তথ্যের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ক্ষুদ্রতম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এককই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উৎস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সংগ্রহ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92638" y="2746169"/>
            <a:ext cx="440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ডেটাকে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প্রসেস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রুপান্তর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22904" y="3897519"/>
            <a:ext cx="440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পুরোপুরি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ভাবার্থ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প্রকাশ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4557713" y="3886406"/>
            <a:ext cx="440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বিষয়ের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ভাবার্থ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প্রকাশ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ব্যবহারকারী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বুঝতে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109029" y="4630532"/>
            <a:ext cx="440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তৈরী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প্রক্রিয়ায়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spc="-15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529138" y="4630532"/>
            <a:ext cx="440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300" indent="-241300" defTabSz="1300163">
              <a:spcBef>
                <a:spcPct val="20000"/>
              </a:spcBef>
              <a:buChar char="•"/>
              <a:defRPr sz="23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420688" defTabSz="1300163">
              <a:spcBef>
                <a:spcPct val="20000"/>
              </a:spcBef>
              <a:buChar char="–"/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500063" defTabSz="1300163">
              <a:spcBef>
                <a:spcPct val="20000"/>
              </a:spcBef>
              <a:buChar char="•"/>
              <a:defRPr sz="17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635000" defTabSz="1300163">
              <a:spcBef>
                <a:spcPct val="20000"/>
              </a:spcBef>
              <a:buChar char="–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771525" defTabSz="1300163">
              <a:spcBef>
                <a:spcPct val="20000"/>
              </a:spcBef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771525" defTabSz="1300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ইনফরমেশন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সিদ্ধান্ত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গ্রহণ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প্রক্রিয়ায়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ব্যবহৃত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2400" spc="-15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400" spc="-15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8300" y="834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মধ্যে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পার্থক্য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icle-new_ehow_images_a06_92_co_role-information-technology-teacher-education-800x800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685772" y="1100451"/>
            <a:ext cx="5715000" cy="52916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16002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একক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3200400"/>
            <a:ext cx="7010400" cy="8382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ডেটা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ও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ইনফরমেশন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bn-BD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বলতে কি বুঝ?</a:t>
            </a: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rd Meeting Pictur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524000" y="1447800"/>
            <a:ext cx="6096000" cy="4572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352800"/>
            <a:ext cx="8458200" cy="838200"/>
          </a:xfrm>
          <a:prstGeom prst="rect">
            <a:avLst/>
          </a:prstGeom>
        </p:spPr>
        <p:txBody>
          <a:bodyPr/>
          <a:lstStyle/>
          <a:p>
            <a:pPr marL="571500" lvl="0" indent="-571500" algn="l" defTabSz="642938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গুলি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3600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?</a:t>
            </a:r>
            <a:endParaRPr lang="bn-BD" sz="3600" kern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67286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41960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5105400"/>
            <a:ext cx="7315200" cy="8382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উপাত্ত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মধ্যে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পার্থক্য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গুলি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kern="0" noProof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লিখ</a:t>
            </a:r>
            <a:r>
              <a:rPr lang="en-US" sz="3600" kern="0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571500" marR="0" lvl="0" indent="-5715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134070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72660" y="1339506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61384" y="1301260"/>
            <a:ext cx="4316412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শিক্ষক পরিচিতি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677318" y="1339506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57184" y="1304890"/>
            <a:ext cx="4318000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শ্রেণীঃ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দ্বাদশ</a:t>
            </a:r>
            <a:endParaRPr kumimoji="0" lang="bn-BD" sz="3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বিষয়ঃ কম্পিউটার শিক্ষা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অধ্যায়ঃ</a:t>
            </a:r>
            <a:r>
              <a:rPr kumimoji="0" lang="bn-BD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১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sz="4800" b="1" dirty="0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প্রসেসিং</a:t>
            </a:r>
            <a:r>
              <a:rPr lang="en-US" sz="4800" b="1" dirty="0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সিস্টেম</a:t>
            </a:r>
            <a:r>
              <a:rPr lang="en-US" sz="4800" b="1" dirty="0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b="1" dirty="0" err="1" smtClean="0">
                <a:ln/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এ্যানালিসিস</a:t>
            </a:r>
            <a:endParaRPr kumimoji="0" lang="bn-BD" sz="4800" b="1" i="0" u="none" strike="noStrike" kern="1200" cap="none" normalizeH="0" baseline="0" noProof="0" dirty="0" smtClean="0">
              <a:ln/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b="1" i="0" u="none" strike="noStrike" kern="1200" cap="none" normalizeH="0" baseline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(</a:t>
            </a:r>
            <a:r>
              <a:rPr kumimoji="0" lang="en-US" sz="4400" b="1" i="0" u="none" strike="noStrike" kern="1200" cap="none" normalizeH="0" baseline="0" noProof="0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ডেটা</a:t>
            </a:r>
            <a:r>
              <a:rPr kumimoji="0" lang="en-US" sz="4400" b="1" i="0" u="none" strike="noStrike" kern="1200" cap="none" normalizeH="0" baseline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 ও</a:t>
            </a:r>
            <a:r>
              <a:rPr kumimoji="0" lang="en-US" sz="4400" b="1" i="0" u="none" strike="noStrike" kern="1200" cap="none" normalizeH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4400" b="1" i="0" u="none" strike="noStrike" kern="1200" cap="none" normalizeH="0" noProof="0" dirty="0" err="1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kumimoji="0" lang="en-US" sz="4400" b="1" i="0" u="none" strike="noStrike" kern="1200" cap="none" normalizeH="0" baseline="0" noProof="0" dirty="0" smtClean="0">
                <a:ln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25780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00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মোঃ মঞ্জুর-ই-এলাহী</a:t>
            </a:r>
          </a:p>
          <a:p>
            <a:pPr algn="r">
              <a:defRPr/>
            </a:pPr>
            <a:r>
              <a:rPr lang="bn-BD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প্রভাষক-কম্পিউটার শিক্ষা</a:t>
            </a:r>
          </a:p>
          <a:p>
            <a:pPr algn="r">
              <a:defRPr/>
            </a:pPr>
            <a:r>
              <a:rPr lang="bn-BD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নওয়াবেঁকী </a:t>
            </a:r>
            <a:r>
              <a:rPr lang="bn-B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মহাবিদ্যালয়</a:t>
            </a:r>
          </a:p>
          <a:p>
            <a:pPr algn="r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E-mail: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m_elahee@yahoo.com</a:t>
            </a:r>
            <a:endParaRPr lang="bn-BD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Vrinda" charset="0"/>
            </a:endParaRP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melahee73@gmail.com</a:t>
            </a:r>
          </a:p>
          <a:p>
            <a:pPr algn="r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Mob  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: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Vrinda" charset="0"/>
              </a:rPr>
              <a:t>01711909061,  01827591416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01216" y="3428669"/>
            <a:ext cx="2921562" cy="548640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পাঠের বিষয়বস্তু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Picture 10" descr="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79601"/>
            <a:ext cx="1447800" cy="193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build="p" animBg="1"/>
      <p:bldP spid="6" grpId="0" uiExpand="1" animBg="1"/>
      <p:bldP spid="7" grpId="0" uiExpand="1" build="p" animBg="1"/>
      <p:bldP spid="8" grpId="0"/>
      <p:bldP spid="9" grpId="0" uiExpand="1"/>
      <p:bldP spid="10" grpId="0" uiExpan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819400"/>
            <a:ext cx="7974012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ডেটা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উপাত্ত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বুঝি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en-US" sz="3600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ইনফরমেশন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বুঝি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en-US" sz="3600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ইনফরমেশন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তথ্যের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বৈশিষ্ঠ্যসমূহ</a:t>
            </a:r>
            <a:r>
              <a:rPr lang="en-US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bn-BD" sz="3600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bn-BD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উপাত্ত</a:t>
            </a:r>
            <a:r>
              <a:rPr lang="en-US" sz="3600" kern="1100" spc="-15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ও </a:t>
            </a:r>
            <a:r>
              <a:rPr lang="en-US" sz="3600" kern="1100" spc="-15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তথ্যের</a:t>
            </a:r>
            <a:r>
              <a:rPr lang="en-US" sz="3600" kern="1100" spc="-15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মধ্যে</a:t>
            </a:r>
            <a:r>
              <a:rPr lang="en-US" sz="3600" kern="1100" spc="-15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পার্থক্য</a:t>
            </a:r>
            <a:r>
              <a:rPr lang="en-US" sz="3600" kern="1100" spc="-15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</a:t>
            </a:r>
            <a:r>
              <a:rPr lang="bn-BD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bn-BD" sz="3600" kern="1100" spc="-15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þ"/>
              <a:tabLst/>
              <a:defRPr/>
            </a:pPr>
            <a:endPara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  <a:sym typeface="Wingdings" pitchFamily="2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22860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defTabSz="642938">
              <a:defRPr/>
            </a:pPr>
            <a:r>
              <a:rPr lang="bn-BD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cs typeface="SolaimanLipi" pitchFamily="65" charset="0"/>
              </a:rPr>
              <a:t>পাঠ মূল্যায়ন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2062" y="1646633"/>
            <a:ext cx="4173538" cy="52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bn-BD" sz="3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sym typeface="Wingdings" pitchFamily="2" charset="2"/>
              </a:rPr>
              <a:t></a:t>
            </a:r>
            <a:r>
              <a:rPr lang="bn-BD" sz="3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আমরা কি কি শিখলাম</a:t>
            </a:r>
          </a:p>
        </p:txBody>
      </p:sp>
      <p:pic>
        <p:nvPicPr>
          <p:cNvPr id="9" name="Picture 8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170641"/>
            <a:ext cx="2847536" cy="248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95400" y="1066800"/>
            <a:ext cx="6781800" cy="5425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1371600"/>
            <a:ext cx="3090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5400" b="1" u="sng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002" y="3301425"/>
            <a:ext cx="81957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Blip>
                <a:blip r:embed="rId3"/>
              </a:buBlip>
              <a:defRPr/>
            </a:pP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তথ্যের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সমূহ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বর্ণনা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imated-applause-hand-clapp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276600"/>
            <a:ext cx="3238500" cy="3390900"/>
          </a:xfrm>
        </p:spPr>
      </p:pic>
      <p:sp>
        <p:nvSpPr>
          <p:cNvPr id="5" name="Rectangle 4"/>
          <p:cNvSpPr/>
          <p:nvPr/>
        </p:nvSpPr>
        <p:spPr>
          <a:xfrm>
            <a:off x="3790072" y="56272"/>
            <a:ext cx="3090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সবাইকে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7" name="Picture 6" descr="thank-you-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3610">
            <a:off x="2133600" y="1752600"/>
            <a:ext cx="4486275" cy="1466850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86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প্রেষণা দান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1300"/>
            <a:ext cx="1905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828800"/>
            <a:ext cx="5238750" cy="3810000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0172" y="2023381"/>
            <a:ext cx="716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এই পাঠ শেষে শিক্ষার্থীরা-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28600" y="30480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l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ডেটা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উপাত্ত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 তা </a:t>
            </a:r>
            <a:r>
              <a:rPr lang="bn-BD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পারবে।</a:t>
            </a:r>
            <a:endParaRPr lang="en-US" sz="3600" kern="1100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ইনফরমেশন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কী </a:t>
            </a:r>
            <a:r>
              <a:rPr lang="bn-BD" sz="3600" kern="11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তা বলতে পারবে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en-US" sz="3600" kern="1100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F"/>
            </a:pP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ইনফরমেশন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বা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তথ্যের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বৈশিষ্ঠ্যসমূহ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বলতে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পারবে</a:t>
            </a:r>
            <a:r>
              <a:rPr lang="en-US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।</a:t>
            </a:r>
            <a:endParaRPr lang="bn-BD" sz="3600" kern="11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kern="11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উপাত্ত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ও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তথ্যের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মধ্যে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পার্থক্য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3600" kern="1100" spc="-15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নির্নয়</a:t>
            </a:r>
            <a:r>
              <a:rPr lang="en-US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bn-BD" sz="3600" kern="1100" spc="-15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করতে পারবে।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36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19600" y="42204"/>
            <a:ext cx="3733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9600" y="228600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kumimoji="0" lang="en-US" sz="440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860" y="1165622"/>
            <a:ext cx="2127740" cy="510778"/>
          </a:xfrm>
          <a:prstGeom prst="wedgeRoundRectCallout">
            <a:avLst>
              <a:gd name="adj1" fmla="val -42338"/>
              <a:gd name="adj2" fmla="val 3108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খেলনা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তৈরীর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প্রচেষ্টা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2362200" cy="510778"/>
          </a:xfrm>
          <a:prstGeom prst="wedgeRoundRectCallout">
            <a:avLst>
              <a:gd name="adj1" fmla="val 38302"/>
              <a:gd name="adj2" fmla="val -2042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খেলনা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তৈরীর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উপাদান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" y="1089422"/>
            <a:ext cx="4734288" cy="355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32" y="3124200"/>
            <a:ext cx="4350720" cy="3352800"/>
          </a:xfrm>
          <a:prstGeom prst="rect">
            <a:avLst/>
          </a:prstGeom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43200"/>
            <a:ext cx="4452730" cy="3657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185204"/>
            <a:ext cx="1828800" cy="510778"/>
          </a:xfrm>
          <a:prstGeom prst="wedgeRoundRectCallout">
            <a:avLst>
              <a:gd name="adj1" fmla="val 57194"/>
              <a:gd name="adj2" fmla="val 26380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তৈরীকৃত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খেলনা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9634" y="5638800"/>
            <a:ext cx="2681068" cy="510778"/>
          </a:xfrm>
          <a:prstGeom prst="wedgeRoundRectCallout">
            <a:avLst>
              <a:gd name="adj1" fmla="val 3471"/>
              <a:gd name="adj2" fmla="val -3177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প্রসেসিং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2400" b="1" dirty="0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400" b="1" dirty="0" err="1" smtClean="0">
                <a:solidFill>
                  <a:srgbClr val="005200"/>
                </a:solidFill>
                <a:latin typeface="SolaimanLipi" pitchFamily="65" charset="0"/>
                <a:cs typeface="SolaimanLipi" pitchFamily="65" charset="0"/>
              </a:rPr>
              <a:t>উপাদান</a:t>
            </a:r>
            <a:endParaRPr lang="en-US" sz="2400" b="1" dirty="0">
              <a:solidFill>
                <a:srgbClr val="0052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495800" cy="685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ছবি গুলি দেখ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8" y="1096296"/>
            <a:ext cx="4343400" cy="3095860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3982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আমাদের আজকের আলোচনা </a:t>
            </a:r>
            <a:r>
              <a:rPr lang="en-US" sz="4000" b="1" dirty="0" err="1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sz="4000" b="1" dirty="0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4000" b="1" dirty="0" err="1" smtClean="0"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endParaRPr lang="en-US" sz="4000" b="1" dirty="0"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495800" cy="685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ছবি গুলি দেখ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4" y="1219199"/>
            <a:ext cx="8789786" cy="4520625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2301"/>
            <a:ext cx="7543801" cy="397850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82741"/>
            <a:ext cx="914399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প্রসেসিং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সিস্টেম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এ্যানালিসিস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>
              <a:defRPr/>
            </a:pP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ডেটা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ও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ইনফরমেশন</a:t>
            </a:r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140" y="1066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ভিডিওটি দেখ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419600" y="28136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310" tIns="32155" rIns="64310" bIns="32155" anchor="ctr"/>
          <a:lstStyle/>
          <a:p>
            <a:pPr defTabSz="642938">
              <a:defRPr/>
            </a:pPr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পাঠ ঘোষনা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119404" y="347004"/>
            <a:ext cx="762000" cy="45720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80"/>
                            </p:stCondLst>
                            <p:childTnLst>
                              <p:par>
                                <p:cTn id="3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771</Words>
  <Application>Microsoft Office PowerPoint</Application>
  <PresentationFormat>On-screen Show (4:3)</PresentationFormat>
  <Paragraphs>198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ছবি গুলি দেখ</vt:lpstr>
      <vt:lpstr>ছবি গুলি দেখ</vt:lpstr>
      <vt:lpstr>PowerPoint Presentation</vt:lpstr>
      <vt:lpstr>ডেটা (Data)</vt:lpstr>
      <vt:lpstr>PowerPoint Presentation</vt:lpstr>
      <vt:lpstr>ডেটা (Data)</vt:lpstr>
      <vt:lpstr>নিউমেরিক ডেটা (Numeric Data)</vt:lpstr>
      <vt:lpstr>ডেটা (Data)</vt:lpstr>
      <vt:lpstr>PowerPoint Presentation</vt:lpstr>
      <vt:lpstr>ডেটা (Data)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Manju</dc:creator>
  <cp:lastModifiedBy>Md.Manjur-E-Elahee</cp:lastModifiedBy>
  <cp:revision>212</cp:revision>
  <dcterms:created xsi:type="dcterms:W3CDTF">2013-02-08T12:34:46Z</dcterms:created>
  <dcterms:modified xsi:type="dcterms:W3CDTF">2013-05-13T07:33:43Z</dcterms:modified>
</cp:coreProperties>
</file>